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8" r:id="rId3"/>
    <p:sldId id="309" r:id="rId4"/>
    <p:sldId id="314" r:id="rId5"/>
    <p:sldId id="312" r:id="rId6"/>
    <p:sldId id="315" r:id="rId7"/>
    <p:sldId id="311" r:id="rId8"/>
    <p:sldId id="310" r:id="rId9"/>
    <p:sldId id="31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01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08" cy="458905"/>
          </a:xfrm>
          <a:prstGeom prst="rect">
            <a:avLst/>
          </a:prstGeom>
        </p:spPr>
        <p:txBody>
          <a:bodyPr vert="horz" lIns="88999" tIns="44499" rIns="88999" bIns="4449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354" y="0"/>
            <a:ext cx="2972108" cy="458905"/>
          </a:xfrm>
          <a:prstGeom prst="rect">
            <a:avLst/>
          </a:prstGeom>
        </p:spPr>
        <p:txBody>
          <a:bodyPr vert="horz" lIns="88999" tIns="44499" rIns="88999" bIns="44499" rtlCol="0"/>
          <a:lstStyle>
            <a:lvl1pPr algn="r">
              <a:defRPr sz="1200"/>
            </a:lvl1pPr>
          </a:lstStyle>
          <a:p>
            <a:fld id="{235DA1B9-3018-4C60-A5DB-43BE76D0E150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999" tIns="44499" rIns="88999" bIns="444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08" y="4399911"/>
            <a:ext cx="5485785" cy="3601478"/>
          </a:xfrm>
          <a:prstGeom prst="rect">
            <a:avLst/>
          </a:prstGeom>
        </p:spPr>
        <p:txBody>
          <a:bodyPr vert="horz" lIns="88999" tIns="44499" rIns="88999" bIns="4449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095"/>
            <a:ext cx="2972108" cy="458905"/>
          </a:xfrm>
          <a:prstGeom prst="rect">
            <a:avLst/>
          </a:prstGeom>
        </p:spPr>
        <p:txBody>
          <a:bodyPr vert="horz" lIns="88999" tIns="44499" rIns="88999" bIns="444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354" y="8685095"/>
            <a:ext cx="2972108" cy="458905"/>
          </a:xfrm>
          <a:prstGeom prst="rect">
            <a:avLst/>
          </a:prstGeom>
        </p:spPr>
        <p:txBody>
          <a:bodyPr vert="horz" lIns="88999" tIns="44499" rIns="88999" bIns="44499" rtlCol="0" anchor="b"/>
          <a:lstStyle>
            <a:lvl1pPr algn="r">
              <a:defRPr sz="1200"/>
            </a:lvl1pPr>
          </a:lstStyle>
          <a:p>
            <a:fld id="{0812E414-9BE8-495D-978B-B83FE325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9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3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4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6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0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4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2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2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1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7B05-7E61-4C34-A757-0093FF30E2B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7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8fGo9OGIl-g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2980" y="3909059"/>
            <a:ext cx="10538460" cy="434341"/>
          </a:xfrm>
        </p:spPr>
        <p:txBody>
          <a:bodyPr>
            <a:normAutofit fontScale="90000"/>
          </a:bodyPr>
          <a:lstStyle/>
          <a:p>
            <a:r>
              <a:rPr lang="en-US" sz="1800" i="1" dirty="0">
                <a:latin typeface="Century Gothic" panose="020B0502020202020204" pitchFamily="34" charset="0"/>
              </a:rPr>
              <a:t>Educating Iowans with a focus on youth regarding  the breadth and global significance of agriculture.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6633" y="4594033"/>
            <a:ext cx="8387410" cy="2181339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Managing the Threat and Protecting the Harvest </a:t>
            </a:r>
          </a:p>
          <a:p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– Soybean Aphids</a:t>
            </a:r>
            <a:endParaRPr 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478864"/>
            <a:ext cx="5604949" cy="3270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00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Agroecosystems – Pests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HS-LS2-2. Use mathematical representations to support and revise explanations based on evidence about factors affecting biodiversity and populations in ecosystems of different scales.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109402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Aphid count on soybeans to determine if/when to spray. Maintaining a balance in the ecosystem by increasing the number of ladybugs to control the aphids.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Problem since 2000-2004 when aphids were introduced</a:t>
            </a:r>
          </a:p>
          <a:p>
            <a:pPr marL="0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8fGo9OGIl-g"/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97780" y="2774394"/>
            <a:ext cx="6950428" cy="390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Agroecosystems – Pests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71F235-AAC6-46A0-93BE-6B5D926EC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89955" y="1782689"/>
            <a:ext cx="4012923" cy="2499478"/>
          </a:xfrm>
          <a:prstGeom prst="rect">
            <a:avLst/>
          </a:prstGeom>
        </p:spPr>
      </p:pic>
      <p:pic>
        <p:nvPicPr>
          <p:cNvPr id="1026" name="Picture 2" descr="Soybean aphid highest risk of economic infestation.">
            <a:extLst>
              <a:ext uri="{FF2B5EF4-FFF2-40B4-BE49-F238E27FC236}">
                <a16:creationId xmlns:a16="http://schemas.microsoft.com/office/drawing/2014/main" id="{A5A52ABB-E623-478C-B457-F80941DF0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0" y="1782689"/>
            <a:ext cx="7021914" cy="44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B4E454-0DD8-4204-BF72-0779B5EAA6B3}"/>
              </a:ext>
            </a:extLst>
          </p:cNvPr>
          <p:cNvSpPr/>
          <p:nvPr/>
        </p:nvSpPr>
        <p:spPr>
          <a:xfrm>
            <a:off x="7889954" y="4374168"/>
            <a:ext cx="4012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323833"/>
                </a:solidFill>
                <a:latin typeface="arial" panose="020B0604020202020204" pitchFamily="34" charset="0"/>
              </a:rPr>
              <a:t>Aerial picture of unsprayed (left) vs. sprayed (right) field areas demonstrates the dramatic effect of soybean aphids and the benefit of treating.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53754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Agroecosystems – Pests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DE2F01-3000-44EE-A640-9451803E1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268" t="42140" r="32257" b="34558"/>
          <a:stretch/>
        </p:blipFill>
        <p:spPr>
          <a:xfrm>
            <a:off x="1010630" y="1782689"/>
            <a:ext cx="7415184" cy="25660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B9386A-56FD-4E14-B541-D38B8ADCABCE}"/>
              </a:ext>
            </a:extLst>
          </p:cNvPr>
          <p:cNvSpPr/>
          <p:nvPr/>
        </p:nvSpPr>
        <p:spPr>
          <a:xfrm>
            <a:off x="1010630" y="4551310"/>
            <a:ext cx="9919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Soybean aphid: </a:t>
            </a:r>
          </a:p>
          <a:p>
            <a:r>
              <a:rPr lang="en-US" dirty="0"/>
              <a:t>	a) typical colony-building wingless (</a:t>
            </a:r>
            <a:r>
              <a:rPr lang="en-US" dirty="0" err="1"/>
              <a:t>apterous</a:t>
            </a:r>
            <a:r>
              <a:rPr lang="en-US" dirty="0"/>
              <a:t>) form. </a:t>
            </a:r>
            <a:r>
              <a:rPr lang="en-US" sz="1200" dirty="0"/>
              <a:t>Photo credit to Claudio Gratton; and </a:t>
            </a:r>
          </a:p>
          <a:p>
            <a:r>
              <a:rPr lang="en-US" dirty="0"/>
              <a:t>	b) migratory winged (alatae) form. </a:t>
            </a:r>
            <a:r>
              <a:rPr lang="en-US" sz="1200" dirty="0"/>
              <a:t>Photo credit to Marlin E. Rice.</a:t>
            </a:r>
          </a:p>
        </p:txBody>
      </p:sp>
    </p:spTree>
    <p:extLst>
      <p:ext uri="{BB962C8B-B14F-4D97-AF65-F5344CB8AC3E}">
        <p14:creationId xmlns:p14="http://schemas.microsoft.com/office/powerpoint/2010/main" val="167844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Agroecosystems – Pests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DC14853-6838-486F-BCA9-66E027C86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782689"/>
            <a:ext cx="5794094" cy="487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9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Agroecosystems – Pests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43564B-D2E6-45D7-8ED0-CE3717DEF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335" t="20086" r="31586" b="3722"/>
          <a:stretch/>
        </p:blipFill>
        <p:spPr>
          <a:xfrm>
            <a:off x="3466124" y="148857"/>
            <a:ext cx="6645439" cy="65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49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Agroecosystems – Pests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b="1" dirty="0">
                <a:latin typeface="Century Gothic" panose="020B0502020202020204" pitchFamily="34" charset="0"/>
              </a:rPr>
              <a:t>Speed Scouting Directions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Select the first plant at random. If less than 40 aphids are on the entire plant, mark a minus [-] for that non-infested plant. If at least 40 aphids are on the plant (STOP COUNTING when you reach 40 – this is the speedy part), mark a plus [+] for that infested plant.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Choose a direction at random and walk 30 rows or paces to the next plant.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Repeat Step #1 until 11 plants are sampled in different areas of the field.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Make a decision using the total number of infested plants (the total number of pluses).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If you must ‘continue sampling’ (7 to 10 plants with a +), sample five more plants and use the new total number of plants (16) to make a decision.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If no decision is reached, sample additional sets of five plants until 31 plants are sampled. Remember, always use the total number of plants to make a decision.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If no decision can be made after sampling 31 plants, resample the same field in 3 to 4 days.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A ‘TREAT’ decision must be confirmed a second time 3 to 4 days later. If confirmed, apply an insecticide in 3 to 4 days.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575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Agroecosystems – Pests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Image result for soybean leaf out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15" y="1517609"/>
            <a:ext cx="6478264" cy="51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aphids"/>
          <p:cNvPicPr/>
          <p:nvPr/>
        </p:nvPicPr>
        <p:blipFill rotWithShape="1">
          <a:blip r:embed="rId4" cstate="print">
            <a:clrChange>
              <a:clrFrom>
                <a:srgbClr val="699466"/>
              </a:clrFrom>
              <a:clrTo>
                <a:srgbClr val="6994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 t="9786" r="7377" b="13009"/>
          <a:stretch/>
        </p:blipFill>
        <p:spPr bwMode="auto">
          <a:xfrm>
            <a:off x="7998494" y="3398719"/>
            <a:ext cx="323474" cy="4635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Image result for aphids"/>
          <p:cNvPicPr/>
          <p:nvPr/>
        </p:nvPicPr>
        <p:blipFill rotWithShape="1">
          <a:blip r:embed="rId4" cstate="print">
            <a:clrChange>
              <a:clrFrom>
                <a:srgbClr val="699466"/>
              </a:clrFrom>
              <a:clrTo>
                <a:srgbClr val="6994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 t="9786" r="7377" b="13009"/>
          <a:stretch/>
        </p:blipFill>
        <p:spPr bwMode="auto">
          <a:xfrm>
            <a:off x="9096881" y="2763679"/>
            <a:ext cx="323474" cy="4635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C34683-708F-4F7E-B1B8-C2AF7F298E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209" t="14026" r="40523" b="4517"/>
          <a:stretch/>
        </p:blipFill>
        <p:spPr>
          <a:xfrm rot="5400000">
            <a:off x="945001" y="824702"/>
            <a:ext cx="5224803" cy="653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01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Agroecosystems – Pests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E583873-F8B5-40F5-8268-9F65D8CB9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011" t="29877" r="38139" b="21331"/>
          <a:stretch/>
        </p:blipFill>
        <p:spPr>
          <a:xfrm>
            <a:off x="2296633" y="1542733"/>
            <a:ext cx="4816547" cy="51224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428896-8034-457F-9524-97EB7121A3C8}"/>
              </a:ext>
            </a:extLst>
          </p:cNvPr>
          <p:cNvSpPr/>
          <p:nvPr/>
        </p:nvSpPr>
        <p:spPr>
          <a:xfrm>
            <a:off x="7336465" y="1715313"/>
            <a:ext cx="456641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Common soybean aphid natural enemies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a) multicolor Asian lady beetle, </a:t>
            </a:r>
            <a:r>
              <a:rPr lang="en-US" sz="1200" dirty="0"/>
              <a:t>Harmonia </a:t>
            </a:r>
            <a:r>
              <a:rPr lang="en-US" sz="1200" dirty="0" err="1"/>
              <a:t>axyridis</a:t>
            </a:r>
            <a:r>
              <a:rPr lang="en-US" sz="1200" dirty="0"/>
              <a:t>, larva. Photo credit to Whitney </a:t>
            </a:r>
            <a:r>
              <a:rPr lang="en-US" sz="1200" dirty="0" err="1"/>
              <a:t>Cranshaw</a:t>
            </a:r>
            <a:r>
              <a:rPr lang="en-US" sz="12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b) multicolored Asian lady beetle adult. </a:t>
            </a:r>
            <a:r>
              <a:rPr lang="en-US" sz="1200" dirty="0"/>
              <a:t>Photo credit to Marlin E. Rice;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c) green lacewing, </a:t>
            </a:r>
            <a:r>
              <a:rPr lang="en-US" sz="1200" dirty="0" err="1"/>
              <a:t>Chrysoperla</a:t>
            </a:r>
            <a:r>
              <a:rPr lang="en-US" sz="1200" dirty="0"/>
              <a:t> spp., larva. Photo credit to Jack </a:t>
            </a:r>
            <a:r>
              <a:rPr lang="en-US" sz="1200" dirty="0" err="1"/>
              <a:t>Dykinga</a:t>
            </a:r>
            <a:r>
              <a:rPr lang="en-US" sz="12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d) insidious flower bug, </a:t>
            </a:r>
            <a:r>
              <a:rPr lang="en-US" sz="1200" dirty="0" err="1"/>
              <a:t>Orius</a:t>
            </a:r>
            <a:r>
              <a:rPr lang="en-US" sz="1200" dirty="0"/>
              <a:t> </a:t>
            </a:r>
            <a:r>
              <a:rPr lang="en-US" sz="1200" dirty="0" err="1"/>
              <a:t>insidiosus</a:t>
            </a:r>
            <a:r>
              <a:rPr lang="en-US" sz="1200" dirty="0"/>
              <a:t>, nymph. Photo credit to Marlin E. Rice;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e) </a:t>
            </a:r>
            <a:r>
              <a:rPr lang="en-US" dirty="0" err="1"/>
              <a:t>spined</a:t>
            </a:r>
            <a:r>
              <a:rPr lang="en-US" dirty="0"/>
              <a:t> soldier bug, </a:t>
            </a:r>
            <a:r>
              <a:rPr lang="en-US" sz="1200" dirty="0" err="1"/>
              <a:t>Podisus</a:t>
            </a:r>
            <a:r>
              <a:rPr lang="en-US" sz="1200" dirty="0"/>
              <a:t> </a:t>
            </a:r>
            <a:r>
              <a:rPr lang="en-US" sz="1200" dirty="0" err="1"/>
              <a:t>maculiventris</a:t>
            </a:r>
            <a:r>
              <a:rPr lang="en-US" sz="1200" dirty="0"/>
              <a:t>, nymph. Photo credit to Russ </a:t>
            </a:r>
            <a:r>
              <a:rPr lang="en-US" sz="1200" dirty="0" err="1"/>
              <a:t>Ottens</a:t>
            </a:r>
            <a:r>
              <a:rPr lang="en-US" sz="12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f) parasitoid wasp, </a:t>
            </a:r>
            <a:r>
              <a:rPr lang="en-US" sz="1200" dirty="0" err="1"/>
              <a:t>Lysiphlebus</a:t>
            </a:r>
            <a:r>
              <a:rPr lang="en-US" sz="1200" dirty="0"/>
              <a:t> </a:t>
            </a:r>
            <a:r>
              <a:rPr lang="en-US" sz="1200" dirty="0" err="1"/>
              <a:t>testaceipes</a:t>
            </a:r>
            <a:r>
              <a:rPr lang="en-US" sz="1200" dirty="0"/>
              <a:t>. Photo credit to Peter J. Bryant.</a:t>
            </a:r>
          </a:p>
        </p:txBody>
      </p:sp>
    </p:spTree>
    <p:extLst>
      <p:ext uri="{BB962C8B-B14F-4D97-AF65-F5344CB8AC3E}">
        <p14:creationId xmlns:p14="http://schemas.microsoft.com/office/powerpoint/2010/main" val="2501926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477</Words>
  <Application>Microsoft Office PowerPoint</Application>
  <PresentationFormat>Widescreen</PresentationFormat>
  <Paragraphs>34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Century Gothic</vt:lpstr>
      <vt:lpstr>Office Theme</vt:lpstr>
      <vt:lpstr>Educating Iowans with a focus on youth regarding  the breadth and global significance of agriculture.</vt:lpstr>
      <vt:lpstr>Agroecosystems – Pests</vt:lpstr>
      <vt:lpstr>Agroecosystems – Pests</vt:lpstr>
      <vt:lpstr>Agroecosystems – Pests</vt:lpstr>
      <vt:lpstr>Agroecosystems – Pests</vt:lpstr>
      <vt:lpstr>Agroecosystems – Pests</vt:lpstr>
      <vt:lpstr>Agroecosystems – Pests</vt:lpstr>
      <vt:lpstr>Agroecosystems – Pests</vt:lpstr>
      <vt:lpstr>Agroecosystems – Pests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Iowa Agriculture Literacy Foundation</dc:title>
  <dc:creator>Will Fett</dc:creator>
  <cp:lastModifiedBy>Will Fett</cp:lastModifiedBy>
  <cp:revision>95</cp:revision>
  <cp:lastPrinted>2015-02-27T11:27:07Z</cp:lastPrinted>
  <dcterms:created xsi:type="dcterms:W3CDTF">2014-08-27T20:33:10Z</dcterms:created>
  <dcterms:modified xsi:type="dcterms:W3CDTF">2018-07-06T21:50:15Z</dcterms:modified>
</cp:coreProperties>
</file>